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7" r:id="rId2"/>
    <p:sldId id="256" r:id="rId3"/>
    <p:sldId id="277" r:id="rId4"/>
    <p:sldId id="262" r:id="rId5"/>
    <p:sldId id="263" r:id="rId6"/>
    <p:sldId id="279" r:id="rId7"/>
    <p:sldId id="298" r:id="rId8"/>
    <p:sldId id="289" r:id="rId9"/>
    <p:sldId id="290" r:id="rId10"/>
    <p:sldId id="291" r:id="rId11"/>
    <p:sldId id="292" r:id="rId12"/>
    <p:sldId id="293" r:id="rId13"/>
    <p:sldId id="294" r:id="rId14"/>
    <p:sldId id="265" r:id="rId15"/>
    <p:sldId id="281" r:id="rId16"/>
    <p:sldId id="274" r:id="rId17"/>
    <p:sldId id="276" r:id="rId18"/>
    <p:sldId id="282" r:id="rId19"/>
    <p:sldId id="264" r:id="rId20"/>
    <p:sldId id="284" r:id="rId21"/>
    <p:sldId id="285" r:id="rId22"/>
    <p:sldId id="286" r:id="rId23"/>
    <p:sldId id="287" r:id="rId24"/>
    <p:sldId id="288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79286" autoAdjust="0"/>
  </p:normalViewPr>
  <p:slideViewPr>
    <p:cSldViewPr>
      <p:cViewPr varScale="1">
        <p:scale>
          <a:sx n="70" d="100"/>
          <a:sy n="70" d="100"/>
        </p:scale>
        <p:origin x="18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AA40-FE4A-4748-B273-5A48B01D6588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D7AD-3537-4AF7-BAD2-6240E8E56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112E-8723-4E8D-9B7F-3E85C5CE69B5}" type="datetimeFigureOut">
              <a:rPr lang="en-US" smtClean="0"/>
              <a:pPr/>
              <a:t>7/22/2015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C168C-AE79-4818-B780-4BF9B46C8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E8C1D-5EA3-4B54-966B-ACDAC9A6B3A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21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2279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3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9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44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4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53D34-894C-4496-A762-AEE41ED7557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31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A18FD-0764-44A4-9996-726F87AF099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8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02743-393C-4AE0-BD55-44AA099DC72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2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1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1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1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7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5E77B-084E-428A-BD34-5E1B04494A6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67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1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1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7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5E77B-084E-428A-BD34-5E1B04494A6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None/>
              <a:defRPr/>
            </a:pPr>
            <a:endParaRPr lang="en-US" sz="1200" b="1" dirty="0" smtClean="0"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sz="1200" b="1" dirty="0" smtClean="0"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sz="1200" b="1" dirty="0" smtClean="0">
              <a:solidFill>
                <a:srgbClr val="00FFFF"/>
              </a:solidFill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sz="1200" b="1" dirty="0" smtClean="0">
              <a:solidFill>
                <a:srgbClr val="00FFFF"/>
              </a:solidFill>
              <a:latin typeface="Arial Narrow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103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168C-AE79-4818-B780-4BF9B46C86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6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448" y="2133600"/>
            <a:ext cx="7388352" cy="3810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vert="horz" lIns="182880" tIns="45720" rIns="18288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87663913.jpg"/>
          <p:cNvPicPr>
            <a:picLocks noChangeAspect="1"/>
          </p:cNvPicPr>
          <p:nvPr/>
        </p:nvPicPr>
        <p:blipFill>
          <a:blip r:embed="rId2" cstate="print"/>
          <a:srcRect l="13123" r="1169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87663913.jpg"/>
          <p:cNvPicPr>
            <a:picLocks noChangeAspect="1"/>
          </p:cNvPicPr>
          <p:nvPr/>
        </p:nvPicPr>
        <p:blipFill>
          <a:blip r:embed="rId2" cstate="print"/>
          <a:srcRect l="13123" r="1169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87663913.jpg"/>
          <p:cNvPicPr>
            <a:picLocks noChangeAspect="1"/>
          </p:cNvPicPr>
          <p:nvPr userDrawn="1"/>
        </p:nvPicPr>
        <p:blipFill>
          <a:blip r:embed="rId2" cstate="print"/>
          <a:srcRect l="13123" r="1169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984249"/>
            <a:ext cx="3657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29200" y="1981201"/>
            <a:ext cx="3657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984248"/>
            <a:ext cx="36576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67000"/>
            <a:ext cx="3657600" cy="3279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032248" y="1981200"/>
            <a:ext cx="36576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5029200" y="2663952"/>
            <a:ext cx="3657600" cy="3279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81200"/>
            <a:ext cx="4251960" cy="3962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981200"/>
            <a:ext cx="3008313" cy="3962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vert="horz" lIns="182880" tIns="45720" rIns="18288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7800" y="2057400"/>
            <a:ext cx="73152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vert="horz" lIns="182880" tIns="45720" rIns="18288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ss Control Sidebar Art.jpg"/>
          <p:cNvPicPr>
            <a:picLocks noChangeAspect="1"/>
          </p:cNvPicPr>
          <p:nvPr/>
        </p:nvPicPr>
        <p:blipFill>
          <a:blip r:embed="rId2" cstate="print"/>
          <a:srcRect t="1667" b="24167"/>
          <a:stretch>
            <a:fillRect/>
          </a:stretch>
        </p:blipFill>
        <p:spPr>
          <a:xfrm>
            <a:off x="8161009" y="1771738"/>
            <a:ext cx="982991" cy="5086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25160"/>
            <a:ext cx="5410200" cy="10464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smtClean="0"/>
              <a:t>Loss Control Division</a:t>
            </a:r>
          </a:p>
          <a:p>
            <a:pPr algn="ctr"/>
            <a:r>
              <a:rPr lang="en-US" sz="1500" dirty="0" smtClean="0"/>
              <a:t>of the Alabama Municipal Insurance Corporation</a:t>
            </a:r>
          </a:p>
          <a:p>
            <a:pPr algn="ctr"/>
            <a:r>
              <a:rPr lang="en-US" sz="1500" dirty="0" smtClean="0"/>
              <a:t>and the Municipal Workers Compensation Fund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983456" y="6167438"/>
            <a:ext cx="717804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28800" y="2514600"/>
            <a:ext cx="5486400" cy="2743200"/>
          </a:xfrm>
        </p:spPr>
        <p:txBody>
          <a:bodyPr anchor="ctr" anchorCtr="0">
            <a:normAutofit/>
          </a:bodyPr>
          <a:lstStyle>
            <a:lvl1pPr algn="ctr">
              <a:buNone/>
              <a:defRPr sz="4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ss Control BKGR Art.jpg"/>
          <p:cNvPicPr>
            <a:picLocks noChangeAspect="1"/>
          </p:cNvPicPr>
          <p:nvPr/>
        </p:nvPicPr>
        <p:blipFill>
          <a:blip r:embed="rId2" cstate="print"/>
          <a:srcRect t="8333" b="7500"/>
          <a:stretch>
            <a:fillRect/>
          </a:stretch>
        </p:blipFill>
        <p:spPr bwMode="auto">
          <a:xfrm>
            <a:off x="0" y="1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ss Control ipad icon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249" y="1860550"/>
            <a:ext cx="3854451" cy="3854450"/>
          </a:xfrm>
          <a:prstGeom prst="rect">
            <a:avLst/>
          </a:prstGeom>
          <a:effectLst>
            <a:outerShdw blurRad="469900" dist="393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816045"/>
            <a:ext cx="56388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www.losscontrol.org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9760C7-93F0-44CF-A0D0-E1704AFF01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1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ss Control Sidebar Art.jpg"/>
          <p:cNvPicPr>
            <a:picLocks noChangeAspect="1"/>
          </p:cNvPicPr>
          <p:nvPr/>
        </p:nvPicPr>
        <p:blipFill>
          <a:blip r:embed="rId13" cstate="print"/>
          <a:srcRect b="24167"/>
          <a:stretch>
            <a:fillRect/>
          </a:stretch>
        </p:blipFill>
        <p:spPr>
          <a:xfrm>
            <a:off x="0" y="1657394"/>
            <a:ext cx="982991" cy="5200606"/>
          </a:xfrm>
          <a:prstGeom prst="rect">
            <a:avLst/>
          </a:prstGeom>
        </p:spPr>
      </p:pic>
      <p:pic>
        <p:nvPicPr>
          <p:cNvPr id="7" name="Picture 6" descr="Loss Control Powerpoint Header Art.jpg"/>
          <p:cNvPicPr>
            <a:picLocks noChangeAspect="1"/>
          </p:cNvPicPr>
          <p:nvPr/>
        </p:nvPicPr>
        <p:blipFill>
          <a:blip r:embed="rId14" cstate="print"/>
          <a:srcRect b="29066"/>
          <a:stretch>
            <a:fillRect/>
          </a:stretch>
        </p:blipFill>
        <p:spPr>
          <a:xfrm>
            <a:off x="0" y="0"/>
            <a:ext cx="9144000" cy="1735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vert="horz" lIns="182880" tIns="45720" rIns="18288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0"/>
            <a:ext cx="7391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0" y="1730566"/>
            <a:ext cx="9144000" cy="45720"/>
          </a:xfrm>
          <a:prstGeom prst="rect">
            <a:avLst/>
          </a:prstGeom>
          <a:solidFill>
            <a:srgbClr val="990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83457" y="6172200"/>
            <a:ext cx="8160543" cy="6858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5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3455" y="6167438"/>
            <a:ext cx="816054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368534"/>
            <a:ext cx="91440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0" baseline="0" dirty="0" smtClean="0"/>
              <a:t>Loss Control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5" r:id="rId7"/>
    <p:sldLayoutId id="2147483668" r:id="rId8"/>
    <p:sldLayoutId id="2147483669" r:id="rId9"/>
    <p:sldLayoutId id="2147483670" r:id="rId10"/>
  </p:sldLayoutIdLst>
  <p:transition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E5E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29B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E5E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29B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533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b="1" i="0" dirty="0" smtClean="0"/>
              <a:t>DRY CHEMICAL </a:t>
            </a:r>
            <a:br>
              <a:rPr lang="en-US" sz="3600" b="1" i="0" dirty="0" smtClean="0"/>
            </a:br>
            <a:r>
              <a:rPr lang="en-US" sz="3600" b="1" dirty="0" smtClean="0"/>
              <a:t>Multi-Purposed Rated                                                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505200"/>
            <a:ext cx="7086600" cy="3124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800" dirty="0" smtClean="0">
                <a:latin typeface="Arial" pitchFamily="34" charset="0"/>
              </a:rPr>
              <a:t>Best for general use</a:t>
            </a:r>
          </a:p>
          <a:p>
            <a:pPr>
              <a:lnSpc>
                <a:spcPct val="105000"/>
              </a:lnSpc>
            </a:pPr>
            <a:r>
              <a:rPr lang="en-US" sz="2800" dirty="0" smtClean="0">
                <a:latin typeface="Arial" pitchFamily="34" charset="0"/>
              </a:rPr>
              <a:t>Reduced risk of re-ignition</a:t>
            </a:r>
          </a:p>
          <a:p>
            <a:pPr>
              <a:lnSpc>
                <a:spcPct val="105000"/>
              </a:lnSpc>
            </a:pPr>
            <a:r>
              <a:rPr lang="en-US" sz="2800" dirty="0" smtClean="0">
                <a:latin typeface="Arial" pitchFamily="34" charset="0"/>
              </a:rPr>
              <a:t>A 10 lb. unit empties in 8-10 secs.</a:t>
            </a:r>
          </a:p>
          <a:p>
            <a:pPr lvl="1">
              <a:lnSpc>
                <a:spcPct val="105000"/>
              </a:lnSpc>
              <a:buNone/>
            </a:pPr>
            <a:r>
              <a:rPr lang="en-US" i="1" dirty="0" smtClean="0">
                <a:latin typeface="Arial" pitchFamily="34" charset="0"/>
              </a:rPr>
              <a:t>Effective range of 6 ft. to 15 ft.</a:t>
            </a:r>
            <a:r>
              <a:rPr lang="en-US" i="1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20484" name="Picture 14" descr="C:\My Documents\RACES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5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76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6" descr="C:\My Documents\RACES\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819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7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19400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C:\My Documents\RACES\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19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1828800" y="2895600"/>
            <a:ext cx="981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/>
              <a:t>Either</a:t>
            </a:r>
            <a:endParaRPr lang="en-US" dirty="0"/>
          </a:p>
        </p:txBody>
      </p:sp>
      <p:sp>
        <p:nvSpPr>
          <p:cNvPr id="20490" name="Text Box 20"/>
          <p:cNvSpPr txBox="1">
            <a:spLocks noChangeArrowheads="1"/>
          </p:cNvSpPr>
          <p:nvPr/>
        </p:nvSpPr>
        <p:spPr bwMode="auto">
          <a:xfrm>
            <a:off x="4953000" y="2895600"/>
            <a:ext cx="522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/>
              <a:t>Or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Carbon Dioxide </a:t>
            </a:r>
            <a:r>
              <a:rPr lang="en-US" sz="6600" b="1" i="0" dirty="0" smtClean="0">
                <a:latin typeface="Arial Narrow" pitchFamily="34" charset="0"/>
              </a:rPr>
              <a:t>C0</a:t>
            </a:r>
            <a:r>
              <a:rPr lang="en-US" sz="6600" b="1" i="0" baseline="-18000" dirty="0" smtClean="0">
                <a:latin typeface="Arial Narrow" pitchFamily="34" charset="0"/>
              </a:rPr>
              <a:t>2 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467600" cy="3352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Best on burning liquids / electrical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SHORT range - 3 to 8 ft.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10- pound unit empties in 5 to 10 seconds!</a:t>
            </a:r>
          </a:p>
          <a:p>
            <a:pPr lvl="1">
              <a:lnSpc>
                <a:spcPct val="105000"/>
              </a:lnSpc>
              <a:buNone/>
            </a:pPr>
            <a:r>
              <a:rPr lang="en-US" sz="3200" i="1" dirty="0" smtClean="0"/>
              <a:t>Use short spurts!</a:t>
            </a:r>
          </a:p>
          <a:p>
            <a:pPr>
              <a:lnSpc>
                <a:spcPct val="105000"/>
              </a:lnSpc>
            </a:pPr>
            <a:r>
              <a:rPr lang="en-US" sz="3600" dirty="0" smtClean="0"/>
              <a:t>DISPERSES QUICKLY!</a:t>
            </a:r>
            <a:r>
              <a:rPr lang="en-US" dirty="0" smtClean="0"/>
              <a:t> </a:t>
            </a:r>
          </a:p>
          <a:p>
            <a:pPr lvl="1">
              <a:lnSpc>
                <a:spcPct val="105000"/>
              </a:lnSpc>
              <a:buNone/>
            </a:pPr>
            <a:r>
              <a:rPr lang="en-US" i="1" dirty="0" smtClean="0"/>
              <a:t>Continue applying after the fire is out!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Unit gets VERY cold - hold properly</a:t>
            </a:r>
          </a:p>
        </p:txBody>
      </p:sp>
      <p:pic>
        <p:nvPicPr>
          <p:cNvPr id="21508" name="Picture 4" descr="C:\My Documents\RACES\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81600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My Documents\RACES\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18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1143000"/>
          </a:xfrm>
        </p:spPr>
        <p:txBody>
          <a:bodyPr/>
          <a:lstStyle/>
          <a:p>
            <a:pPr algn="ctr"/>
            <a:r>
              <a:rPr lang="en-US" sz="6600" b="1" i="0" dirty="0" smtClean="0">
                <a:latin typeface="Arial Narrow" pitchFamily="34" charset="0"/>
              </a:rPr>
              <a:t>Halon</a:t>
            </a:r>
            <a:endParaRPr lang="en-US" sz="3200" b="1" i="0" dirty="0" smtClean="0"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</a:pPr>
            <a:r>
              <a:rPr lang="en-US" sz="3600" dirty="0" smtClean="0"/>
              <a:t>Best for computers / electronics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W</a:t>
            </a:r>
            <a:r>
              <a:rPr lang="en-US" sz="2800" dirty="0" smtClean="0"/>
              <a:t>eight-for-weight </a:t>
            </a:r>
            <a:r>
              <a:rPr lang="en-US" sz="2800" u="sng" dirty="0" smtClean="0"/>
              <a:t>TWICE </a:t>
            </a:r>
            <a:r>
              <a:rPr lang="en-US" sz="2800" dirty="0" smtClean="0"/>
              <a:t>as effective as C0</a:t>
            </a:r>
            <a:r>
              <a:rPr lang="en-US" sz="2800" baseline="-18000" dirty="0" smtClean="0"/>
              <a:t>2</a:t>
            </a:r>
            <a:endParaRPr lang="en-US" sz="2800" u="sng" dirty="0" smtClean="0"/>
          </a:p>
          <a:p>
            <a:pPr>
              <a:lnSpc>
                <a:spcPct val="105000"/>
              </a:lnSpc>
            </a:pPr>
            <a:r>
              <a:rPr lang="en-US" dirty="0" smtClean="0"/>
              <a:t>No residue, easy clean-up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VERY SHORT range</a:t>
            </a:r>
            <a:r>
              <a:rPr lang="en-US" sz="2800" dirty="0" smtClean="0"/>
              <a:t>,  3 to 6 ft.</a:t>
            </a:r>
          </a:p>
          <a:p>
            <a:pPr>
              <a:lnSpc>
                <a:spcPct val="105000"/>
              </a:lnSpc>
            </a:pPr>
            <a:r>
              <a:rPr lang="en-US" i="1" dirty="0" smtClean="0"/>
              <a:t>Like C0</a:t>
            </a:r>
            <a:r>
              <a:rPr lang="en-US" i="1" baseline="-18000" dirty="0" smtClean="0"/>
              <a:t>2</a:t>
            </a:r>
            <a:r>
              <a:rPr lang="en-US" dirty="0" smtClean="0"/>
              <a:t>, Discharges QUICKLY!</a:t>
            </a:r>
            <a:r>
              <a:rPr lang="en-US" sz="2800" dirty="0" smtClean="0"/>
              <a:t> </a:t>
            </a:r>
          </a:p>
          <a:p>
            <a:pPr>
              <a:lnSpc>
                <a:spcPct val="105000"/>
              </a:lnSpc>
            </a:pPr>
            <a:r>
              <a:rPr lang="en-US" i="1" dirty="0" smtClean="0"/>
              <a:t>Like C0</a:t>
            </a:r>
            <a:r>
              <a:rPr lang="en-US" i="1" baseline="-18000" dirty="0" smtClean="0"/>
              <a:t>2</a:t>
            </a:r>
            <a:r>
              <a:rPr lang="en-US" sz="2800" dirty="0" smtClean="0"/>
              <a:t>,  </a:t>
            </a:r>
            <a:r>
              <a:rPr lang="en-US" dirty="0" smtClean="0"/>
              <a:t>Disperses QUICKLY!</a:t>
            </a:r>
          </a:p>
          <a:p>
            <a:pPr lvl="1">
              <a:lnSpc>
                <a:spcPct val="105000"/>
              </a:lnSpc>
              <a:buNone/>
            </a:pPr>
            <a:r>
              <a:rPr lang="en-US" dirty="0" smtClean="0"/>
              <a:t>Continue after flames are extinguished</a:t>
            </a:r>
          </a:p>
          <a:p>
            <a:pPr>
              <a:lnSpc>
                <a:spcPct val="115000"/>
              </a:lnSpc>
            </a:pPr>
            <a:endParaRPr lang="en-US" sz="2800" b="1" i="1" dirty="0" smtClean="0">
              <a:latin typeface="Arial Narrow" pitchFamily="34" charset="0"/>
            </a:endParaRPr>
          </a:p>
        </p:txBody>
      </p:sp>
      <p:pic>
        <p:nvPicPr>
          <p:cNvPr id="22532" name="Picture 4" descr="C:\My Documents\RACES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35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352800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Extinguishers</a:t>
            </a:r>
            <a:endParaRPr lang="en-US" dirty="0"/>
          </a:p>
        </p:txBody>
      </p:sp>
      <p:pic>
        <p:nvPicPr>
          <p:cNvPr id="3" name="Picture 5" descr="MVC-004S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49120"/>
            <a:ext cx="2895600" cy="4246880"/>
          </a:xfrm>
          <a:prstGeom prst="rect">
            <a:avLst/>
          </a:prstGeom>
          <a:noFill/>
        </p:spPr>
      </p:pic>
      <p:pic>
        <p:nvPicPr>
          <p:cNvPr id="4" name="Picture 4" descr="MVC-001S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30659"/>
            <a:ext cx="3429000" cy="42653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and Maintenance of Fire Extinguishers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NFPA requires extinguishers be inspected monthly, or more frequently if circumstances require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 must ensure that: </a:t>
            </a:r>
          </a:p>
          <a:p>
            <a:r>
              <a:rPr lang="en-US" dirty="0" smtClean="0"/>
              <a:t>The extinguisher is not blocked by equipment, coats or other objects that could interfere with access in an emergency.</a:t>
            </a:r>
          </a:p>
          <a:p>
            <a:r>
              <a:rPr lang="en-US" dirty="0" smtClean="0"/>
              <a:t>The pressure is at the recommended level. On extinguishers equipped with a gauge the needle should be in the green zone - not too high and not too low. </a:t>
            </a:r>
          </a:p>
          <a:p>
            <a:pPr>
              <a:buNone/>
            </a:pPr>
            <a:r>
              <a:rPr lang="en-US" dirty="0" smtClean="0"/>
              <a:t>• The pin and tamper seal (if it has one) are intact. 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i="1" dirty="0" smtClean="0"/>
              <a:t>Fire Extinguisher</a:t>
            </a:r>
            <a:br>
              <a:rPr lang="en-US" i="1" dirty="0" smtClean="0"/>
            </a:br>
            <a:r>
              <a:rPr lang="en-US" i="1" dirty="0" smtClean="0"/>
              <a:t>Inspection</a:t>
            </a:r>
            <a:endParaRPr lang="en-US" i="1" dirty="0"/>
          </a:p>
        </p:txBody>
      </p:sp>
      <p:pic>
        <p:nvPicPr>
          <p:cNvPr id="37891" name="Picture 3" descr="MVC-02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114" y="2667000"/>
            <a:ext cx="7021286" cy="3276600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4876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INSPECTION TAG: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Extinguisher Maintenance</a:t>
            </a:r>
            <a:endParaRPr lang="en-US" i="1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90600" y="3733800"/>
            <a:ext cx="76962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ahoma" pitchFamily="34" charset="0"/>
              </a:rPr>
              <a:t>The </a:t>
            </a:r>
            <a:r>
              <a:rPr lang="en-US" sz="3200" dirty="0">
                <a:latin typeface="Tahoma" pitchFamily="34" charset="0"/>
              </a:rPr>
              <a:t>NFPA says that maintenance should be performed at least A</a:t>
            </a:r>
            <a:r>
              <a:rPr lang="en-US" sz="3200" dirty="0" smtClean="0">
                <a:latin typeface="Tahoma" pitchFamily="34" charset="0"/>
              </a:rPr>
              <a:t>nnually!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848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1"/>
                </a:solidFill>
                <a:latin typeface="Tahoma" pitchFamily="34" charset="0"/>
              </a:rPr>
              <a:t>HOW OFTEN SHOULD MAINTENANCE BE </a:t>
            </a:r>
            <a:r>
              <a:rPr lang="en-US" sz="3600" b="1" dirty="0" smtClean="0">
                <a:solidFill>
                  <a:schemeClr val="accent1"/>
                </a:solidFill>
                <a:latin typeface="Tahoma" pitchFamily="34" charset="0"/>
              </a:rPr>
              <a:t>PERFORMED?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i="1" dirty="0" smtClean="0"/>
              <a:t>Fire Extinguishers</a:t>
            </a:r>
            <a:endParaRPr lang="en-US" i="1" dirty="0"/>
          </a:p>
        </p:txBody>
      </p:sp>
      <p:pic>
        <p:nvPicPr>
          <p:cNvPr id="39942" name="Picture 6" descr="MVC-02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6019800" cy="3711615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828800" y="1905000"/>
            <a:ext cx="5943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/>
              <a:t>MAINTENANCE TAGS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828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b="1" i="0" dirty="0" smtClean="0">
                <a:latin typeface="Arial" pitchFamily="34" charset="0"/>
              </a:rPr>
              <a:t/>
            </a:r>
            <a:br>
              <a:rPr lang="en-US" sz="3600" b="1" i="0" dirty="0" smtClean="0">
                <a:latin typeface="Arial" pitchFamily="34" charset="0"/>
              </a:rPr>
            </a:br>
            <a:r>
              <a:rPr lang="en-US" sz="3600" b="1" i="0" dirty="0" smtClean="0">
                <a:latin typeface="Arial" pitchFamily="34" charset="0"/>
              </a:rPr>
              <a:t/>
            </a:r>
            <a:br>
              <a:rPr lang="en-US" sz="3600" b="1" i="0" dirty="0" smtClean="0">
                <a:latin typeface="Arial" pitchFamily="34" charset="0"/>
              </a:rPr>
            </a:br>
            <a:r>
              <a:rPr lang="en-US" sz="3600" b="1" i="0" dirty="0" smtClean="0">
                <a:latin typeface="Arial" pitchFamily="34" charset="0"/>
              </a:rPr>
              <a:t>Use a portable extinguisher</a:t>
            </a:r>
            <a:br>
              <a:rPr lang="en-US" sz="3600" b="1" i="0" dirty="0" smtClean="0">
                <a:latin typeface="Arial" pitchFamily="34" charset="0"/>
              </a:rPr>
            </a:br>
            <a:r>
              <a:rPr lang="en-US" sz="1200" b="1" i="0" dirty="0" smtClean="0">
                <a:latin typeface="Arial" pitchFamily="34" charset="0"/>
              </a:rPr>
              <a:t/>
            </a:r>
            <a:br>
              <a:rPr lang="en-US" sz="1200" b="1" i="0" dirty="0" smtClean="0">
                <a:latin typeface="Arial" pitchFamily="34" charset="0"/>
              </a:rPr>
            </a:br>
            <a:r>
              <a:rPr lang="en-US" sz="3600" b="1" i="0" dirty="0" smtClean="0">
                <a:latin typeface="Arial" pitchFamily="34" charset="0"/>
              </a:rPr>
              <a:t> </a:t>
            </a:r>
            <a:r>
              <a:rPr lang="en-US" sz="3600" b="1" i="0" dirty="0" smtClean="0">
                <a:solidFill>
                  <a:srgbClr val="FF3300"/>
                </a:solidFill>
                <a:latin typeface="Arial" pitchFamily="34" charset="0"/>
              </a:rPr>
              <a:t>ONLY if the:</a:t>
            </a:r>
            <a:endParaRPr lang="en-US" sz="3600" i="0" dirty="0" smtClean="0">
              <a:latin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696200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</a:pPr>
            <a:r>
              <a:rPr lang="en-US" sz="2800" dirty="0" smtClean="0"/>
              <a:t>Building is </a:t>
            </a:r>
            <a:r>
              <a:rPr lang="en-US" sz="2800" u="sng" dirty="0" smtClean="0"/>
              <a:t>being evacuated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Fire alarm</a:t>
            </a:r>
            <a:r>
              <a:rPr lang="en-US" sz="2400" dirty="0" smtClean="0"/>
              <a:t> </a:t>
            </a:r>
            <a:r>
              <a:rPr lang="en-US" sz="2400" i="1" dirty="0" smtClean="0"/>
              <a:t>has been pulled</a:t>
            </a:r>
            <a:r>
              <a:rPr lang="en-US" sz="2400" dirty="0" smtClean="0"/>
              <a:t>)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Fire Department has been </a:t>
            </a:r>
            <a:r>
              <a:rPr lang="en-US" sz="2800" u="sng" dirty="0" smtClean="0"/>
              <a:t>called</a:t>
            </a:r>
            <a:r>
              <a:rPr lang="en-US" sz="2400" dirty="0" smtClean="0"/>
              <a:t> (</a:t>
            </a:r>
            <a:r>
              <a:rPr lang="en-US" sz="2400" i="1" dirty="0" smtClean="0"/>
              <a:t>Dial 911!)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Fire is NOT spreading </a:t>
            </a:r>
            <a:r>
              <a:rPr lang="en-US" sz="2800" i="1" dirty="0" smtClean="0"/>
              <a:t>(small and contained)</a:t>
            </a:r>
            <a:endParaRPr lang="en-US" i="1" dirty="0" smtClean="0"/>
          </a:p>
          <a:p>
            <a:pPr>
              <a:lnSpc>
                <a:spcPct val="105000"/>
              </a:lnSpc>
            </a:pPr>
            <a:r>
              <a:rPr lang="en-US" dirty="0" smtClean="0"/>
              <a:t>EXIT IS CLEAR </a:t>
            </a:r>
            <a:r>
              <a:rPr lang="en-US" sz="2400" dirty="0" smtClean="0"/>
              <a:t>(fight fire with your </a:t>
            </a:r>
            <a:r>
              <a:rPr lang="en-US" sz="2400" u="sng" dirty="0" smtClean="0"/>
              <a:t>back to an exit</a:t>
            </a:r>
            <a:r>
              <a:rPr lang="en-US" sz="2400" dirty="0" smtClean="0"/>
              <a:t> ) 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Proper extinguisher is at hand, and...</a:t>
            </a:r>
          </a:p>
          <a:p>
            <a:pPr lvl="1">
              <a:lnSpc>
                <a:spcPct val="105000"/>
              </a:lnSpc>
              <a:buNone/>
            </a:pPr>
            <a:r>
              <a:rPr lang="en-US" u="sng" dirty="0" smtClean="0"/>
              <a:t>You have been trained </a:t>
            </a:r>
            <a:r>
              <a:rPr lang="en-US" dirty="0" smtClean="0"/>
              <a:t>and </a:t>
            </a:r>
            <a:r>
              <a:rPr lang="en-US" u="sng" dirty="0" smtClean="0"/>
              <a:t>know how </a:t>
            </a:r>
            <a:r>
              <a:rPr lang="en-US" dirty="0" smtClean="0"/>
              <a:t> to use it!</a:t>
            </a:r>
          </a:p>
          <a:p>
            <a:pPr lvl="1">
              <a:lnSpc>
                <a:spcPct val="105000"/>
              </a:lnSpc>
              <a:buNone/>
            </a:pPr>
            <a:r>
              <a:rPr lang="en-US" sz="2400" dirty="0" smtClean="0"/>
              <a:t>You use “Buddy System” -  have someone back you up!</a:t>
            </a:r>
          </a:p>
          <a:p>
            <a:pPr lvl="2">
              <a:lnSpc>
                <a:spcPct val="105000"/>
              </a:lnSpc>
              <a:buNone/>
            </a:pPr>
            <a:r>
              <a:rPr lang="en-US" dirty="0" smtClean="0"/>
              <a:t>Get assistance</a:t>
            </a:r>
            <a:r>
              <a:rPr lang="en-US" sz="2000" dirty="0" smtClean="0"/>
              <a:t> </a:t>
            </a:r>
            <a:r>
              <a:rPr lang="en-US" dirty="0" smtClean="0"/>
              <a:t>BEFORE</a:t>
            </a:r>
            <a:r>
              <a:rPr lang="en-US" sz="1800" dirty="0" smtClean="0"/>
              <a:t> </a:t>
            </a:r>
            <a:r>
              <a:rPr lang="en-US" dirty="0" smtClean="0"/>
              <a:t>trying to fight a fire!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</a:p>
          <a:p>
            <a:pPr>
              <a:lnSpc>
                <a:spcPct val="105000"/>
              </a:lnSpc>
            </a:pPr>
            <a:endParaRPr lang="en-US" dirty="0" smtClean="0"/>
          </a:p>
          <a:p>
            <a:endParaRPr lang="en-US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304800"/>
            <a:ext cx="5638800" cy="173736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PASS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16125"/>
            <a:ext cx="3670300" cy="316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47800" y="5334000"/>
            <a:ext cx="4400550" cy="66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37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sz="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weep side to side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0" y="2590800"/>
            <a:ext cx="3509962" cy="1228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37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n-US" sz="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im low at the </a:t>
            </a:r>
          </a:p>
          <a:p>
            <a:pPr>
              <a:defRPr/>
            </a:pPr>
            <a:r>
              <a:rPr lang="en-US" sz="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base of flames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0" y="4038600"/>
            <a:ext cx="2938462" cy="1228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37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sz="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queeze the</a:t>
            </a:r>
          </a:p>
          <a:p>
            <a:pPr>
              <a:defRPr/>
            </a:pPr>
            <a:r>
              <a:rPr lang="en-US" sz="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handle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524000" y="1752600"/>
            <a:ext cx="2762250" cy="665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en-US" sz="37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en-US" sz="3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ull the pin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8448" y="1752600"/>
            <a:ext cx="7388352" cy="4191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elements are needed to start a fire?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Science</a:t>
            </a:r>
            <a:endParaRPr lang="en-US" dirty="0"/>
          </a:p>
        </p:txBody>
      </p:sp>
      <p:pic>
        <p:nvPicPr>
          <p:cNvPr id="4" name="Picture 25" descr="http://www.firesafe.org.uk/wp-content/uploads/2011/04/firetri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1"/>
            <a:ext cx="44767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pPr algn="ctr"/>
            <a:r>
              <a:rPr lang="en-US" sz="6600" b="1" u="sng" dirty="0" smtClean="0">
                <a:latin typeface="Arial Narrow" pitchFamily="34" charset="0"/>
              </a:rPr>
              <a:t>P</a:t>
            </a:r>
            <a:r>
              <a:rPr lang="en-US" sz="6600" b="1" dirty="0" smtClean="0">
                <a:latin typeface="Arial Narrow" pitchFamily="34" charset="0"/>
              </a:rPr>
              <a:t>ULL</a:t>
            </a:r>
            <a:r>
              <a:rPr lang="en-US" dirty="0" smtClean="0">
                <a:latin typeface="Arial Narrow" pitchFamily="34" charset="0"/>
              </a:rPr>
              <a:t> the pin</a:t>
            </a:r>
          </a:p>
        </p:txBody>
      </p:sp>
      <p:pic>
        <p:nvPicPr>
          <p:cNvPr id="27651" name="Picture 4" descr="C:\My Documents\RACES\pull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057400"/>
            <a:ext cx="4114800" cy="4114800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sz="6600" b="1" u="sng" dirty="0" smtClean="0">
                <a:latin typeface="Arial Narrow" pitchFamily="34" charset="0"/>
              </a:rPr>
              <a:t>A</a:t>
            </a:r>
            <a:r>
              <a:rPr lang="en-US" sz="6600" b="1" dirty="0" smtClean="0">
                <a:latin typeface="Arial Narrow" pitchFamily="34" charset="0"/>
              </a:rPr>
              <a:t>IM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 smtClean="0">
                <a:latin typeface="Arial Narrow" pitchFamily="34" charset="0"/>
              </a:rPr>
              <a:t>LOW at</a:t>
            </a:r>
            <a:r>
              <a:rPr lang="en-US" dirty="0" smtClean="0">
                <a:latin typeface="Arial Narrow" pitchFamily="34" charset="0"/>
              </a:rPr>
              <a:t> the base of the fire</a:t>
            </a:r>
          </a:p>
        </p:txBody>
      </p:sp>
      <p:pic>
        <p:nvPicPr>
          <p:cNvPr id="28676" name="Picture 8" descr="C:\My Documents\RACES\firefigh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4624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u="sng" dirty="0" smtClean="0">
                <a:latin typeface="Arial Narrow" pitchFamily="34" charset="0"/>
              </a:rPr>
              <a:t>S</a:t>
            </a:r>
            <a:r>
              <a:rPr lang="en-US" sz="6600" b="1" dirty="0" smtClean="0">
                <a:latin typeface="Arial Narrow" pitchFamily="34" charset="0"/>
              </a:rPr>
              <a:t>QUEEZE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 smtClean="0">
                <a:latin typeface="Arial Narrow" pitchFamily="34" charset="0"/>
              </a:rPr>
              <a:t>the lever</a:t>
            </a:r>
          </a:p>
        </p:txBody>
      </p:sp>
      <p:pic>
        <p:nvPicPr>
          <p:cNvPr id="29700" name="Picture 6" descr="C:\My Documents\RACES\squee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14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sz="6600" b="1" u="sng" dirty="0" smtClean="0">
                <a:latin typeface="Arial Narrow" pitchFamily="34" charset="0"/>
              </a:rPr>
              <a:t>S</a:t>
            </a:r>
            <a:r>
              <a:rPr lang="en-US" sz="6600" b="1" dirty="0" smtClean="0">
                <a:latin typeface="Arial Narrow" pitchFamily="34" charset="0"/>
              </a:rPr>
              <a:t>WEEP</a:t>
            </a: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30723" name="Picture 4" descr="C:\My Documents\RACES\sweep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3048000"/>
            <a:ext cx="3465513" cy="2432050"/>
          </a:xfrm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2743200" y="2133600"/>
            <a:ext cx="3886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from side to side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257800" cy="1371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4800" b="0" i="0" dirty="0" smtClean="0">
                <a:latin typeface="Arial" pitchFamily="34" charset="0"/>
              </a:rPr>
              <a:t>OK, It’s out…</a:t>
            </a:r>
            <a:br>
              <a:rPr lang="en-US" sz="4800" b="0" i="0" dirty="0" smtClean="0">
                <a:latin typeface="Arial" pitchFamily="34" charset="0"/>
              </a:rPr>
            </a:br>
            <a:r>
              <a:rPr lang="en-US" sz="4800" b="0" i="0" dirty="0" smtClean="0">
                <a:latin typeface="Arial" pitchFamily="34" charset="0"/>
              </a:rPr>
              <a:t>Now What?</a:t>
            </a:r>
            <a:endParaRPr lang="en-US" sz="3600" b="0" i="0" dirty="0" smtClean="0"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895600"/>
            <a:ext cx="8153400" cy="38100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3600" dirty="0" smtClean="0">
                <a:latin typeface="Arial Narrow" pitchFamily="34" charset="0"/>
              </a:rPr>
              <a:t>WATCH</a:t>
            </a:r>
            <a:r>
              <a:rPr lang="en-US" dirty="0" smtClean="0">
                <a:latin typeface="Arial Narrow" pitchFamily="34" charset="0"/>
              </a:rPr>
              <a:t> the fire area</a:t>
            </a:r>
          </a:p>
          <a:p>
            <a:pPr lvl="1">
              <a:lnSpc>
                <a:spcPct val="105000"/>
              </a:lnSpc>
              <a:buClrTx/>
            </a:pPr>
            <a:r>
              <a:rPr lang="en-US" sz="3200" dirty="0" smtClean="0">
                <a:latin typeface="Arial Narrow" pitchFamily="34" charset="0"/>
              </a:rPr>
              <a:t>If the fire flares up again repeat! </a:t>
            </a:r>
          </a:p>
          <a:p>
            <a:pPr lvl="1">
              <a:lnSpc>
                <a:spcPct val="105000"/>
              </a:lnSpc>
              <a:buClrTx/>
            </a:pPr>
            <a:r>
              <a:rPr lang="en-US" sz="3200" dirty="0" smtClean="0">
                <a:latin typeface="Arial Narrow" pitchFamily="34" charset="0"/>
              </a:rPr>
              <a:t>If you can’t control the fire, </a:t>
            </a:r>
            <a:r>
              <a:rPr lang="en-US" sz="3200" b="1" dirty="0" smtClean="0">
                <a:latin typeface="Arial Narrow" pitchFamily="34" charset="0"/>
              </a:rPr>
              <a:t>LEAVE </a:t>
            </a:r>
            <a:r>
              <a:rPr lang="en-US" sz="3200" dirty="0" smtClean="0">
                <a:latin typeface="Arial Narrow" pitchFamily="34" charset="0"/>
              </a:rPr>
              <a:t>immediately!</a:t>
            </a:r>
          </a:p>
          <a:p>
            <a:pPr>
              <a:lnSpc>
                <a:spcPct val="105000"/>
              </a:lnSpc>
            </a:pPr>
            <a:r>
              <a:rPr lang="en-US" sz="3600" dirty="0" smtClean="0">
                <a:latin typeface="Arial Narrow" pitchFamily="34" charset="0"/>
              </a:rPr>
              <a:t>Call the fire </a:t>
            </a:r>
            <a:r>
              <a:rPr lang="en-US" dirty="0" smtClean="0">
                <a:latin typeface="Arial Narrow" pitchFamily="34" charset="0"/>
              </a:rPr>
              <a:t>department to inspect the scene! </a:t>
            </a:r>
          </a:p>
          <a:p>
            <a:pPr>
              <a:lnSpc>
                <a:spcPct val="105000"/>
              </a:lnSpc>
            </a:pPr>
            <a:r>
              <a:rPr lang="en-US" dirty="0" smtClean="0">
                <a:latin typeface="Arial Narrow" pitchFamily="34" charset="0"/>
              </a:rPr>
              <a:t>Recharge or replace any used fire extinguisher</a:t>
            </a:r>
            <a:r>
              <a:rPr lang="en-US" b="1" dirty="0" smtClean="0">
                <a:latin typeface="Arial Narrow" pitchFamily="34" charset="0"/>
              </a:rPr>
              <a:t>!</a:t>
            </a:r>
            <a:r>
              <a:rPr lang="en-US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31748" name="Picture 4" descr="C:\My Documents\ot5-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3999"/>
            <a:ext cx="4114800" cy="213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1"/>
            <a:ext cx="54864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b="1" baseline="0" dirty="0" smtClean="0">
                <a:latin typeface="+mj-lt"/>
              </a:rPr>
              <a:t>Questions?</a:t>
            </a:r>
            <a:r>
              <a:rPr lang="en-US" sz="6000" b="1" baseline="0" dirty="0" smtClean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1026" name="Picture 2" descr="C:\Users\Richard\AppData\Local\Microsoft\Windows\Temporary Internet Files\Content.IE5\BYPZ6WVL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2" y="2057401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019800" cy="152400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b="1" i="0" dirty="0" smtClean="0">
                <a:latin typeface="Arial" pitchFamily="34" charset="0"/>
              </a:rPr>
              <a:t>Common Fire Classifications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Arial Narrow" pitchFamily="34" charset="0"/>
              </a:rPr>
              <a:t>               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dirty="0" smtClean="0">
                <a:latin typeface="Arial Narrow" pitchFamily="34" charset="0"/>
              </a:rPr>
              <a:t>                                     </a:t>
            </a:r>
            <a:r>
              <a:rPr lang="en-US" b="1" dirty="0" smtClean="0">
                <a:solidFill>
                  <a:srgbClr val="339966"/>
                </a:solidFill>
                <a:latin typeface="Arial Narrow" pitchFamily="34" charset="0"/>
              </a:rPr>
              <a:t>“Ordinary” combustibles</a:t>
            </a:r>
            <a:r>
              <a:rPr lang="en-US" dirty="0" smtClean="0">
                <a:solidFill>
                  <a:srgbClr val="CCFFFF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dirty="0" smtClean="0">
                <a:latin typeface="Arial Narrow" pitchFamily="34" charset="0"/>
              </a:rPr>
              <a:t>                                       P</a:t>
            </a:r>
            <a:r>
              <a:rPr lang="en-US" sz="2800" dirty="0" smtClean="0">
                <a:latin typeface="Arial Narrow" pitchFamily="34" charset="0"/>
              </a:rPr>
              <a:t>aper, wood, rubber, plastics, 				and textiles.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“Flammable liquids”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                                            </a:t>
            </a:r>
            <a:r>
              <a:rPr lang="en-US" sz="2800" dirty="0" smtClean="0">
                <a:latin typeface="Arial Narrow" pitchFamily="34" charset="0"/>
              </a:rPr>
              <a:t>Oil, gasoline, solvents</a:t>
            </a:r>
          </a:p>
          <a:p>
            <a:pPr>
              <a:buFontTx/>
              <a:buNone/>
            </a:pPr>
            <a:endParaRPr lang="en-US" dirty="0" smtClean="0">
              <a:latin typeface="Arial Narrow" pitchFamily="34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dirty="0" smtClean="0">
                <a:latin typeface="Arial Narrow" pitchFamily="34" charset="0"/>
              </a:rPr>
              <a:t>                                       </a:t>
            </a:r>
            <a:r>
              <a:rPr lang="en-US" b="1" dirty="0" smtClean="0">
                <a:solidFill>
                  <a:srgbClr val="0066FF"/>
                </a:solidFill>
                <a:latin typeface="Arial Narrow" pitchFamily="34" charset="0"/>
              </a:rPr>
              <a:t>“Energized circuits”</a:t>
            </a:r>
            <a:r>
              <a:rPr lang="en-US" dirty="0" smtClean="0">
                <a:latin typeface="Arial Narrow" pitchFamily="34" charset="0"/>
              </a:rPr>
              <a:t>                                                                   </a:t>
            </a: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                                              </a:t>
            </a:r>
            <a:r>
              <a:rPr lang="en-US" sz="2800" dirty="0" smtClean="0">
                <a:latin typeface="Arial Narrow" pitchFamily="34" charset="0"/>
              </a:rPr>
              <a:t>Electrical equipment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dirty="0" smtClean="0">
                <a:latin typeface="Arial Narrow" pitchFamily="34" charset="0"/>
              </a:rPr>
              <a:t>                                              and computers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 smtClean="0"/>
          </a:p>
        </p:txBody>
      </p:sp>
      <p:pic>
        <p:nvPicPr>
          <p:cNvPr id="11268" name="Picture 4" descr="C:\My Documents\RACES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8683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822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My Documents\RACES\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0292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My Documents\RACES\Clas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828800"/>
            <a:ext cx="13954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My Documents\RACES\Class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276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My Documents\RACES\Class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8006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 Fires</a:t>
            </a:r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715000" y="2590800"/>
            <a:ext cx="3124200" cy="3151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charset="0"/>
              </a:rPr>
              <a:t>Magnesium</a:t>
            </a: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charset="0"/>
              </a:rPr>
              <a:t>Sodium</a:t>
            </a: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charset="0"/>
              </a:rPr>
              <a:t>Potassium</a:t>
            </a: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charset="0"/>
              </a:rPr>
              <a:t>Titanium</a:t>
            </a: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charset="0"/>
              </a:rPr>
              <a:t>Zirconium</a:t>
            </a: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Arial" charset="0"/>
              </a:rPr>
              <a:t>other flammable metals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05000" y="2590800"/>
            <a:ext cx="2971800" cy="2814637"/>
          </a:xfrm>
          <a:prstGeom prst="star5">
            <a:avLst/>
          </a:prstGeom>
          <a:solidFill>
            <a:srgbClr val="FAFD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8000" y="3657600"/>
            <a:ext cx="771525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82371" y="2133600"/>
            <a:ext cx="206627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COMBUSTIBLE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667000" y="5638800"/>
            <a:ext cx="1524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METALS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K Fires</a:t>
            </a:r>
            <a:endParaRPr lang="en-US" dirty="0"/>
          </a:p>
        </p:txBody>
      </p:sp>
      <p:pic>
        <p:nvPicPr>
          <p:cNvPr id="4" name="Picture 10" descr="Class K Symbo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000" t="2667" r="22000" b="12000"/>
          <a:stretch>
            <a:fillRect/>
          </a:stretch>
        </p:blipFill>
        <p:spPr bwMode="auto">
          <a:xfrm>
            <a:off x="1371600" y="2590800"/>
            <a:ext cx="2895600" cy="285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95800" y="2590800"/>
            <a:ext cx="43815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2700" b="1" i="1" dirty="0" smtClean="0">
                <a:latin typeface="Arial" charset="0"/>
              </a:rPr>
              <a:t>    </a:t>
            </a:r>
            <a:r>
              <a:rPr lang="en-US" sz="2700" b="1" dirty="0" smtClean="0">
                <a:latin typeface="Arial" charset="0"/>
              </a:rPr>
              <a:t>Fires </a:t>
            </a:r>
            <a:r>
              <a:rPr lang="en-US" sz="2700" b="1" dirty="0">
                <a:latin typeface="Arial" charset="0"/>
              </a:rPr>
              <a:t>involving combustible vegetable or animal non-saturated cooking fats in commercial cooking equipment</a:t>
            </a:r>
            <a:r>
              <a:rPr lang="en-US" sz="2700" b="1" i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sz="3600" b="1" i="0" dirty="0" smtClean="0">
                <a:latin typeface="Arial" pitchFamily="34" charset="0"/>
              </a:rPr>
              <a:t>Common </a:t>
            </a:r>
            <a:br>
              <a:rPr lang="en-US" sz="3600" b="1" i="0" dirty="0" smtClean="0">
                <a:latin typeface="Arial" pitchFamily="34" charset="0"/>
              </a:rPr>
            </a:br>
            <a:r>
              <a:rPr lang="en-US" sz="3600" b="1" i="0" dirty="0" smtClean="0">
                <a:latin typeface="Arial" pitchFamily="34" charset="0"/>
              </a:rPr>
              <a:t>Extinguisher Features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391400" cy="4114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rial Narrow" pitchFamily="34" charset="0"/>
              </a:rPr>
              <a:t>Locking pin</a:t>
            </a:r>
          </a:p>
          <a:p>
            <a:r>
              <a:rPr lang="en-US" sz="2800" b="1" dirty="0" smtClean="0">
                <a:latin typeface="Arial Narrow" pitchFamily="34" charset="0"/>
              </a:rPr>
              <a:t>Carrying handle / operating lever </a:t>
            </a:r>
          </a:p>
          <a:p>
            <a:r>
              <a:rPr lang="en-US" sz="2800" b="1" dirty="0" smtClean="0">
                <a:latin typeface="Arial Narrow" pitchFamily="34" charset="0"/>
              </a:rPr>
              <a:t>Pressure gauge</a:t>
            </a:r>
          </a:p>
          <a:p>
            <a:r>
              <a:rPr lang="en-US" sz="2800" b="1" dirty="0" smtClean="0">
                <a:latin typeface="Arial Narrow" pitchFamily="34" charset="0"/>
              </a:rPr>
              <a:t>Label :</a:t>
            </a:r>
          </a:p>
          <a:p>
            <a:pPr lvl="1"/>
            <a:r>
              <a:rPr lang="en-US" sz="2400" b="1" dirty="0" smtClean="0">
                <a:latin typeface="Arial" pitchFamily="34" charset="0"/>
              </a:rPr>
              <a:t>Type</a:t>
            </a:r>
            <a:r>
              <a:rPr lang="en-US" sz="2400" b="1" dirty="0" smtClean="0">
                <a:latin typeface="Arial Narrow" pitchFamily="34" charset="0"/>
              </a:rPr>
              <a:t> (Water, C02, Dry Chemical)</a:t>
            </a:r>
          </a:p>
          <a:p>
            <a:pPr lvl="1"/>
            <a:r>
              <a:rPr lang="en-US" sz="2400" b="1" dirty="0" smtClean="0">
                <a:latin typeface="Arial" pitchFamily="34" charset="0"/>
              </a:rPr>
              <a:t>Classification </a:t>
            </a:r>
            <a:r>
              <a:rPr lang="en-US" sz="2400" b="1" dirty="0" smtClean="0">
                <a:latin typeface="Arial Narrow" pitchFamily="34" charset="0"/>
              </a:rPr>
              <a:t>(A, B, C)</a:t>
            </a:r>
          </a:p>
          <a:p>
            <a:pPr lvl="1"/>
            <a:r>
              <a:rPr lang="en-US" sz="2400" b="1" dirty="0" smtClean="0">
                <a:latin typeface="Arial" pitchFamily="34" charset="0"/>
              </a:rPr>
              <a:t>NFPA capacity Rating</a:t>
            </a:r>
            <a:endParaRPr lang="en-US" sz="2400" b="1" dirty="0" smtClean="0">
              <a:latin typeface="Arial Narrow" pitchFamily="34" charset="0"/>
            </a:endParaRPr>
          </a:p>
          <a:p>
            <a:pPr lvl="1"/>
            <a:r>
              <a:rPr lang="en-US" sz="2400" b="1" dirty="0" smtClean="0">
                <a:latin typeface="Arial" pitchFamily="34" charset="0"/>
              </a:rPr>
              <a:t>Instructions </a:t>
            </a:r>
          </a:p>
          <a:p>
            <a:r>
              <a:rPr lang="en-US" sz="2800" b="1" dirty="0" smtClean="0">
                <a:latin typeface="Arial Narrow" pitchFamily="34" charset="0"/>
              </a:rPr>
              <a:t>Discharge nozzle or horn</a:t>
            </a:r>
          </a:p>
          <a:p>
            <a:endParaRPr lang="en-US" sz="2800" b="1" dirty="0" smtClean="0">
              <a:latin typeface="Arial" pitchFamily="34" charset="0"/>
            </a:endParaRPr>
          </a:p>
        </p:txBody>
      </p:sp>
      <p:pic>
        <p:nvPicPr>
          <p:cNvPr id="17412" name="Picture 4" descr="C:\My Documents\RACES\Exting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019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276600" y="2362200"/>
            <a:ext cx="4267200" cy="0"/>
          </a:xfrm>
          <a:prstGeom prst="line">
            <a:avLst/>
          </a:prstGeom>
          <a:noFill/>
          <a:ln w="76200">
            <a:pattFill prst="pct50">
              <a:fgClr>
                <a:srgbClr val="000066"/>
              </a:fgClr>
              <a:bgClr>
                <a:srgbClr val="FFCC99"/>
              </a:bgClr>
            </a:patt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4953000" y="5791200"/>
            <a:ext cx="1524000" cy="0"/>
          </a:xfrm>
          <a:prstGeom prst="line">
            <a:avLst/>
          </a:prstGeom>
          <a:noFill/>
          <a:ln w="76200">
            <a:pattFill prst="pct50">
              <a:fgClr>
                <a:srgbClr val="000066"/>
              </a:fgClr>
              <a:bgClr>
                <a:srgbClr val="FFCC99"/>
              </a:bgClr>
            </a:patt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2438400" y="3733800"/>
            <a:ext cx="4419600" cy="0"/>
          </a:xfrm>
          <a:prstGeom prst="line">
            <a:avLst/>
          </a:prstGeom>
          <a:noFill/>
          <a:ln w="76200">
            <a:pattFill prst="pct50">
              <a:fgClr>
                <a:srgbClr val="000066"/>
              </a:fgClr>
              <a:bgClr>
                <a:srgbClr val="FFCC99"/>
              </a:bgClr>
            </a:patt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V="1">
            <a:off x="3581400" y="3200400"/>
            <a:ext cx="3810000" cy="0"/>
          </a:xfrm>
          <a:prstGeom prst="line">
            <a:avLst/>
          </a:prstGeom>
          <a:noFill/>
          <a:ln w="76200">
            <a:pattFill prst="pct50">
              <a:fgClr>
                <a:srgbClr val="000066"/>
              </a:fgClr>
              <a:bgClr>
                <a:srgbClr val="FFCC99"/>
              </a:bgClr>
            </a:patt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>
            <a:off x="5867400" y="2743200"/>
            <a:ext cx="2133600" cy="0"/>
          </a:xfrm>
          <a:prstGeom prst="line">
            <a:avLst/>
          </a:prstGeom>
          <a:noFill/>
          <a:ln w="76200">
            <a:pattFill prst="pct50">
              <a:fgClr>
                <a:srgbClr val="000066"/>
              </a:fgClr>
              <a:bgClr>
                <a:srgbClr val="FFCC99"/>
              </a:bgClr>
            </a:patt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Letters indicate class of fire for which extinguisher can be used.</a:t>
            </a:r>
          </a:p>
          <a:p>
            <a:r>
              <a:rPr lang="en-US" dirty="0" smtClean="0"/>
              <a:t>Numbers indicate effectiveness of the extinguisher when used by a non-expert.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Arial Narrow" pitchFamily="34" charset="0"/>
              </a:rPr>
              <a:t>               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dirty="0" smtClean="0">
                <a:latin typeface="Arial Narrow" pitchFamily="34" charset="0"/>
              </a:rPr>
              <a:t>                                     </a:t>
            </a:r>
            <a:endParaRPr lang="en-US" sz="2800" dirty="0" smtClean="0">
              <a:latin typeface="Arial Narrow" pitchFamily="34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                                            </a:t>
            </a:r>
            <a:endParaRPr lang="en-US" dirty="0" smtClean="0">
              <a:latin typeface="Arial Narrow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r>
              <a:rPr lang="en-US" b="1" i="0" dirty="0" smtClean="0">
                <a:latin typeface="Arial" pitchFamily="34" charset="0"/>
              </a:rPr>
              <a:t>Classification of</a:t>
            </a:r>
            <a:br>
              <a:rPr lang="en-US" b="1" i="0" dirty="0" smtClean="0">
                <a:latin typeface="Arial" pitchFamily="34" charset="0"/>
              </a:rPr>
            </a:br>
            <a:r>
              <a:rPr lang="en-US" b="1" i="0" dirty="0" smtClean="0">
                <a:latin typeface="Arial" pitchFamily="34" charset="0"/>
              </a:rPr>
              <a:t> Extinguishers</a:t>
            </a:r>
            <a:endParaRPr lang="en-US" dirty="0" smtClean="0"/>
          </a:p>
        </p:txBody>
      </p:sp>
      <p:pic>
        <p:nvPicPr>
          <p:cNvPr id="11268" name="Picture 4" descr="C:\My Documents\RACES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8683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822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My Documents\RACES\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0292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My Documents\RACES\Clas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828800"/>
            <a:ext cx="100782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My Documents\RACES\Class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429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My Documents\RACES\Class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95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772400" y="3200400"/>
            <a:ext cx="1143000" cy="990600"/>
          </a:xfrm>
          <a:prstGeom prst="star5">
            <a:avLst/>
          </a:prstGeom>
          <a:solidFill>
            <a:srgbClr val="FAFD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48600" y="3581400"/>
            <a:ext cx="9906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Arial" charset="0"/>
              </a:rPr>
              <a:t>D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ctr"/>
            <a:r>
              <a:rPr lang="en-US" b="1" i="0" dirty="0" smtClean="0">
                <a:latin typeface="Arial" pitchFamily="34" charset="0"/>
              </a:rPr>
              <a:t>Common Types of</a:t>
            </a:r>
            <a:br>
              <a:rPr lang="en-US" b="1" i="0" dirty="0" smtClean="0">
                <a:latin typeface="Arial" pitchFamily="34" charset="0"/>
              </a:rPr>
            </a:br>
            <a:r>
              <a:rPr lang="en-US" b="1" i="0" dirty="0" smtClean="0">
                <a:latin typeface="Arial" pitchFamily="34" charset="0"/>
              </a:rPr>
              <a:t> Fire Extinguishers</a:t>
            </a:r>
            <a:endParaRPr lang="en-US" sz="3200" b="1" i="0" dirty="0" smtClean="0"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5181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60000"/>
              </a:lnSpc>
            </a:pPr>
            <a:endParaRPr lang="en-US" sz="4800" dirty="0" smtClean="0">
              <a:solidFill>
                <a:srgbClr val="0066FF"/>
              </a:solidFill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3500" dirty="0" smtClean="0">
                <a:latin typeface="Arial" pitchFamily="34" charset="0"/>
              </a:rPr>
              <a:t>Water  	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3500" dirty="0" smtClean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3500" dirty="0" smtClean="0">
                <a:latin typeface="Arial" pitchFamily="34" charset="0"/>
              </a:rPr>
              <a:t>Dry Chemical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3500" dirty="0" smtClean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3500" dirty="0" smtClean="0">
                <a:latin typeface="Arial" pitchFamily="34" charset="0"/>
              </a:rPr>
              <a:t>CO</a:t>
            </a:r>
            <a:r>
              <a:rPr lang="en-US" sz="3500" baseline="-18000" dirty="0" smtClean="0">
                <a:latin typeface="Arial" pitchFamily="34" charset="0"/>
              </a:rPr>
              <a:t>2</a:t>
            </a:r>
          </a:p>
          <a:p>
            <a:pPr>
              <a:lnSpc>
                <a:spcPct val="60000"/>
              </a:lnSpc>
              <a:buNone/>
            </a:pPr>
            <a:r>
              <a:rPr lang="en-US" sz="3500" dirty="0" smtClean="0">
                <a:latin typeface="Arial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n-US" sz="3500" dirty="0" smtClean="0">
                <a:latin typeface="Arial" pitchFamily="34" charset="0"/>
              </a:rPr>
              <a:t>Halon</a:t>
            </a:r>
          </a:p>
          <a:p>
            <a:pPr>
              <a:lnSpc>
                <a:spcPct val="60000"/>
              </a:lnSpc>
            </a:pPr>
            <a:endParaRPr lang="en-US" sz="3500" dirty="0" smtClean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3500" dirty="0" smtClean="0">
                <a:latin typeface="Arial" pitchFamily="34" charset="0"/>
              </a:rPr>
              <a:t>Dry Powder</a:t>
            </a:r>
          </a:p>
          <a:p>
            <a:pPr>
              <a:lnSpc>
                <a:spcPct val="60000"/>
              </a:lnSpc>
            </a:pPr>
            <a:endParaRPr lang="en-US" sz="4800" dirty="0" smtClean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endParaRPr lang="en-US" sz="4800" b="1" dirty="0" smtClean="0">
              <a:solidFill>
                <a:srgbClr val="0066FF"/>
              </a:solidFill>
              <a:latin typeface="Arial" pitchFamily="34" charset="0"/>
            </a:endParaRPr>
          </a:p>
          <a:p>
            <a:pPr>
              <a:lnSpc>
                <a:spcPct val="60000"/>
              </a:lnSpc>
            </a:pPr>
            <a:endParaRPr lang="en-US" sz="4800" b="1" dirty="0" smtClean="0">
              <a:latin typeface="Arial" pitchFamily="34" charset="0"/>
            </a:endParaRPr>
          </a:p>
        </p:txBody>
      </p:sp>
      <p:pic>
        <p:nvPicPr>
          <p:cNvPr id="18436" name="Picture 9" descr="C:\My Documents\RACES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743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81400"/>
            <a:ext cx="762000" cy="69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C:\My Documents\RACES\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743200"/>
            <a:ext cx="75595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C:\My Documents\RACES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C:\My Documents\RACES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05000"/>
            <a:ext cx="69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C:\My Documents\RACES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743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10400" cy="990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5400" b="1" i="0" dirty="0" smtClean="0">
                <a:latin typeface="Arial" pitchFamily="34" charset="0"/>
              </a:rPr>
              <a:t>Water</a:t>
            </a:r>
            <a:endParaRPr lang="en-US" sz="4000" b="1" dirty="0" smtClean="0"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5943600" cy="3962400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  <a:defRPr/>
            </a:pPr>
            <a:r>
              <a:rPr lang="en-US" sz="3600" b="1" dirty="0" smtClean="0"/>
              <a:t>Water +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propellant</a:t>
            </a:r>
          </a:p>
          <a:p>
            <a:pPr>
              <a:lnSpc>
                <a:spcPct val="105000"/>
              </a:lnSpc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ONLY for Class      fires</a:t>
            </a:r>
            <a:endParaRPr lang="en-US" sz="3600" b="1" u="sng" dirty="0" smtClean="0"/>
          </a:p>
          <a:p>
            <a:pPr lvl="1">
              <a:lnSpc>
                <a:spcPct val="105000"/>
              </a:lnSpc>
              <a:buNone/>
              <a:defRPr/>
            </a:pPr>
            <a:r>
              <a:rPr lang="en-US" sz="3600" b="1" dirty="0" smtClean="0"/>
              <a:t>wood / paper, etc.</a:t>
            </a:r>
          </a:p>
          <a:p>
            <a:pPr>
              <a:lnSpc>
                <a:spcPct val="105000"/>
              </a:lnSpc>
              <a:defRPr/>
            </a:pPr>
            <a:r>
              <a:rPr lang="en-US" sz="3600" b="1" u="sng" dirty="0" smtClean="0"/>
              <a:t>Spreads</a:t>
            </a:r>
            <a:r>
              <a:rPr lang="en-US" sz="3600" b="1" dirty="0" smtClean="0"/>
              <a:t> burning liquids!</a:t>
            </a:r>
          </a:p>
          <a:p>
            <a:pPr>
              <a:lnSpc>
                <a:spcPct val="105000"/>
              </a:lnSpc>
              <a:defRPr/>
            </a:pPr>
            <a:r>
              <a:rPr lang="en-US" sz="36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DANGER</a:t>
            </a:r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/>
              <a:t>of electric shock  if used on live circuits</a:t>
            </a:r>
            <a:r>
              <a:rPr lang="en-US" b="1" dirty="0" smtClean="0"/>
              <a:t>!</a:t>
            </a:r>
            <a:endParaRPr lang="en-US" sz="3600" b="1" dirty="0" smtClean="0"/>
          </a:p>
          <a:p>
            <a:pPr>
              <a:lnSpc>
                <a:spcPct val="60000"/>
              </a:lnSpc>
              <a:defRPr/>
            </a:pPr>
            <a:endParaRPr lang="en-US" b="1" i="1" dirty="0" smtClean="0">
              <a:latin typeface="Arial" charset="0"/>
            </a:endParaRPr>
          </a:p>
          <a:p>
            <a:pPr>
              <a:lnSpc>
                <a:spcPct val="60000"/>
              </a:lnSpc>
              <a:defRPr/>
            </a:pPr>
            <a:endParaRPr lang="en-US" sz="2800" b="1" i="1" dirty="0" smtClean="0">
              <a:latin typeface="Arial" charset="0"/>
            </a:endParaRPr>
          </a:p>
          <a:p>
            <a:pPr>
              <a:lnSpc>
                <a:spcPct val="60000"/>
              </a:lnSpc>
              <a:defRPr/>
            </a:pPr>
            <a:endParaRPr lang="en-US" sz="2800" b="1" dirty="0" smtClean="0">
              <a:latin typeface="Arial" charset="0"/>
            </a:endParaRPr>
          </a:p>
        </p:txBody>
      </p:sp>
      <p:pic>
        <p:nvPicPr>
          <p:cNvPr id="19460" name="Picture 4" descr="C:\My Documents\RACES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488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Loss Contro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 algn="ctr">
          <a:defRPr sz="4000" b="1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Loss Control Theme</Template>
  <TotalTime>476</TotalTime>
  <Words>595</Words>
  <Application>Microsoft Office PowerPoint</Application>
  <PresentationFormat>On-screen Show (4:3)</PresentationFormat>
  <Paragraphs>154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Tahoma</vt:lpstr>
      <vt:lpstr>Wingdings</vt:lpstr>
      <vt:lpstr>2013 Loss Control Theme</vt:lpstr>
      <vt:lpstr>PowerPoint Presentation</vt:lpstr>
      <vt:lpstr>Fire Science</vt:lpstr>
      <vt:lpstr>Common Fire Classifications</vt:lpstr>
      <vt:lpstr>Class D Fires</vt:lpstr>
      <vt:lpstr>Class K Fires</vt:lpstr>
      <vt:lpstr>Common  Extinguisher Features</vt:lpstr>
      <vt:lpstr>Classification of  Extinguishers</vt:lpstr>
      <vt:lpstr>Common Types of  Fire Extinguishers</vt:lpstr>
      <vt:lpstr>Water</vt:lpstr>
      <vt:lpstr>DRY CHEMICAL  Multi-Purposed Rated                                                                  </vt:lpstr>
      <vt:lpstr>Carbon Dioxide C02 </vt:lpstr>
      <vt:lpstr>Halon</vt:lpstr>
      <vt:lpstr>Fire Extinguishers</vt:lpstr>
      <vt:lpstr>Inspection and Maintenance of Fire Extinguishers</vt:lpstr>
      <vt:lpstr>Fire Extinguisher Inspection</vt:lpstr>
      <vt:lpstr>Extinguisher Maintenance</vt:lpstr>
      <vt:lpstr>Fire Extinguishers</vt:lpstr>
      <vt:lpstr>  Use a portable extinguisher   ONLY if the:</vt:lpstr>
      <vt:lpstr>PASS</vt:lpstr>
      <vt:lpstr>PULL the pin</vt:lpstr>
      <vt:lpstr>AIM</vt:lpstr>
      <vt:lpstr>SQUEEZE</vt:lpstr>
      <vt:lpstr>SWEEP</vt:lpstr>
      <vt:lpstr>OK, It’s out… Now What?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wills</dc:creator>
  <cp:lastModifiedBy>Donna Wagner</cp:lastModifiedBy>
  <cp:revision>62</cp:revision>
  <cp:lastPrinted>2015-07-22T15:57:01Z</cp:lastPrinted>
  <dcterms:created xsi:type="dcterms:W3CDTF">2015-06-30T14:48:59Z</dcterms:created>
  <dcterms:modified xsi:type="dcterms:W3CDTF">2015-07-22T15:59:21Z</dcterms:modified>
</cp:coreProperties>
</file>